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58" r:id="rId8"/>
    <p:sldId id="261" r:id="rId9"/>
    <p:sldId id="267" r:id="rId10"/>
    <p:sldId id="269" r:id="rId11"/>
    <p:sldId id="270" r:id="rId12"/>
    <p:sldId id="271" r:id="rId13"/>
    <p:sldId id="272" r:id="rId14"/>
    <p:sldId id="266" r:id="rId15"/>
    <p:sldId id="268" r:id="rId16"/>
    <p:sldId id="260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23/03/2014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87624" y="6021288"/>
            <a:ext cx="6400800" cy="672480"/>
          </a:xfrm>
        </p:spPr>
        <p:txBody>
          <a:bodyPr>
            <a:normAutofit/>
          </a:bodyPr>
          <a:lstStyle/>
          <a:p>
            <a:pPr algn="ctr"/>
            <a:r>
              <a:rPr lang="es-CO" sz="3600" b="1" dirty="0" smtClean="0">
                <a:solidFill>
                  <a:srgbClr val="FFFF00"/>
                </a:solidFill>
                <a:latin typeface="Agency FB" pitchFamily="34" charset="0"/>
              </a:rPr>
              <a:t>Miqueas 7:19</a:t>
            </a:r>
            <a:endParaRPr lang="es-CO" sz="3600" b="1" dirty="0">
              <a:solidFill>
                <a:srgbClr val="002060"/>
              </a:solidFill>
              <a:latin typeface="Agency FB" pitchFamily="34" charset="0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404665"/>
            <a:ext cx="7772400" cy="1296143"/>
          </a:xfrm>
          <a:solidFill>
            <a:schemeClr val="accent6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s-CO" sz="4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PECULIARIDAD DE DIOS</a:t>
            </a:r>
            <a:endParaRPr lang="es-CO" sz="4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132856"/>
            <a:ext cx="4680520" cy="3805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88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1719070"/>
            <a:ext cx="8928991" cy="4878281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es-CO" sz="2400" dirty="0" smtClean="0"/>
              <a:t>No se ría, yo se que usted quizá dirá, ¡Pero que tema tan falto de investigación, si a Dios no se le olvida nada! </a:t>
            </a:r>
          </a:p>
          <a:p>
            <a:pPr marL="45720" indent="0" algn="ctr">
              <a:buNone/>
            </a:pPr>
            <a:r>
              <a:rPr lang="es-CO" sz="2400" dirty="0" smtClean="0"/>
              <a:t>Pero aunque usted no lo crea, esta es una de las peculiaridades de Dios: «Olvidar», </a:t>
            </a:r>
          </a:p>
          <a:p>
            <a:pPr marL="45720" indent="0" algn="ctr">
              <a:buNone/>
            </a:pPr>
            <a:endParaRPr lang="es-CO" sz="2400" dirty="0" smtClean="0"/>
          </a:p>
          <a:p>
            <a:pPr marL="45720" indent="0" algn="ctr">
              <a:buNone/>
            </a:pPr>
            <a:r>
              <a:rPr lang="es-CO" sz="2400" dirty="0" smtClean="0"/>
              <a:t>Pero lo más extraño es que a Él le agrada olvidar.</a:t>
            </a:r>
          </a:p>
          <a:p>
            <a:pPr marL="45720" indent="0" algn="ctr">
              <a:buNone/>
            </a:pPr>
            <a:r>
              <a:rPr lang="es-CO" sz="2400" dirty="0" smtClean="0"/>
              <a:t>Para saber cual es esta «peculiaridad» de Dios, indudablemente que tenemos que acudir a las Sagradas Escrituras, que son las que nos hablan de Él, como dijo Jesús: </a:t>
            </a:r>
          </a:p>
          <a:p>
            <a:pPr marL="45720" indent="0" algn="ctr">
              <a:buNone/>
            </a:pPr>
            <a:r>
              <a:rPr lang="es-CO" sz="2400" dirty="0" smtClean="0"/>
              <a:t>«</a:t>
            </a:r>
            <a:r>
              <a:rPr lang="es-CO" sz="2400" b="1" dirty="0" smtClean="0"/>
              <a:t>Escudriñad </a:t>
            </a:r>
            <a:r>
              <a:rPr lang="es-CO" sz="2400" b="1" dirty="0"/>
              <a:t>l</a:t>
            </a:r>
            <a:r>
              <a:rPr lang="es-CO" sz="2400" b="1" dirty="0" smtClean="0"/>
              <a:t>as Escrituras, … Ellas son las que dan testimonio de mí</a:t>
            </a:r>
            <a:r>
              <a:rPr lang="es-CO" sz="2400" dirty="0" smtClean="0"/>
              <a:t>» </a:t>
            </a:r>
            <a:r>
              <a:rPr lang="es-CO" sz="2400" dirty="0" smtClean="0">
                <a:solidFill>
                  <a:srgbClr val="FF0000"/>
                </a:solidFill>
              </a:rPr>
              <a:t>(Juan 5:39). </a:t>
            </a:r>
            <a:endParaRPr lang="es-CO" sz="2400" dirty="0">
              <a:solidFill>
                <a:srgbClr val="FF0000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s-CO" dirty="0"/>
              <a:t>¿Sabía usted que a Dios le falla la memoria?</a:t>
            </a:r>
          </a:p>
        </p:txBody>
      </p:sp>
    </p:spTree>
    <p:extLst>
      <p:ext uri="{BB962C8B-B14F-4D97-AF65-F5344CB8AC3E}">
        <p14:creationId xmlns:p14="http://schemas.microsoft.com/office/powerpoint/2010/main" val="192287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80999" y="1719071"/>
            <a:ext cx="8407893" cy="2141977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pPr marL="45720" indent="0" algn="ctr">
              <a:buNone/>
            </a:pPr>
            <a:r>
              <a:rPr lang="es-CO" sz="2800" dirty="0" smtClean="0"/>
              <a:t>«</a:t>
            </a:r>
            <a:r>
              <a:rPr lang="es-CO" sz="2800" b="1" dirty="0" smtClean="0"/>
              <a:t>Venid </a:t>
            </a:r>
            <a:r>
              <a:rPr lang="es-CO" sz="2800" b="1" dirty="0"/>
              <a:t>a Mí todos los que estáis agotados y rendidos bajo el peso de vuestras cargas, y Yo os daré descanso! Asumid Mi yugo y aprended de Mí, Que soy benigno y humilde de corazón, y hallaréis el descanso de vuestras almas; porque Mi yugo es suave, y Mi carga es </a:t>
            </a:r>
            <a:r>
              <a:rPr lang="es-CO" sz="2800" b="1" dirty="0" smtClean="0"/>
              <a:t>ligera</a:t>
            </a:r>
            <a:r>
              <a:rPr lang="es-CO" sz="2800" dirty="0" smtClean="0"/>
              <a:t>».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es-CO" sz="3600" b="1" dirty="0" smtClean="0"/>
              <a:t>Leamos Mateo 11:28-30.</a:t>
            </a:r>
            <a:endParaRPr lang="es-CO" sz="3600" b="1" dirty="0"/>
          </a:p>
        </p:txBody>
      </p:sp>
      <p:sp>
        <p:nvSpPr>
          <p:cNvPr id="4" name="3 Rectángulo"/>
          <p:cNvSpPr/>
          <p:nvPr/>
        </p:nvSpPr>
        <p:spPr>
          <a:xfrm>
            <a:off x="395536" y="4077072"/>
            <a:ext cx="64807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Jesús hablaba a personas que estaban tratando desesperadamente de encontrar a Dios, y tratando desesperadamente de ser buenas, pero que estaban encontrándolo imposible, y que se hallaban sumidas en el agotamiento y la </a:t>
            </a:r>
            <a:r>
              <a:rPr lang="es-CO" sz="2400" dirty="0" smtClean="0"/>
              <a:t>desesperación, bajo su carga de pecados.</a:t>
            </a:r>
            <a:endParaRPr lang="es-CO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77072"/>
            <a:ext cx="1997968" cy="2394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07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80999" y="1719071"/>
            <a:ext cx="8407893" cy="1421897"/>
          </a:xfrm>
        </p:spPr>
        <p:txBody>
          <a:bodyPr>
            <a:normAutofit fontScale="92500" lnSpcReduction="20000"/>
          </a:bodyPr>
          <a:lstStyle/>
          <a:p>
            <a:pPr marL="45720" indent="0" algn="ctr">
              <a:buNone/>
            </a:pPr>
            <a:r>
              <a:rPr lang="es-CO" dirty="0"/>
              <a:t>Jesús nos invita a tomar Su yugo sobre nuestros </a:t>
            </a:r>
            <a:r>
              <a:rPr lang="es-CO" dirty="0" smtClean="0"/>
              <a:t>hombros. Dijo</a:t>
            </a:r>
            <a:r>
              <a:rPr lang="es-CO" dirty="0"/>
              <a:t>: "</a:t>
            </a:r>
            <a:r>
              <a:rPr lang="es-CO" b="1" dirty="0"/>
              <a:t>Mi yugo es fácil</a:t>
            </a:r>
            <a:r>
              <a:rPr lang="es-CO" dirty="0"/>
              <a:t>.» </a:t>
            </a:r>
            <a:endParaRPr lang="es-CO" dirty="0" smtClean="0"/>
          </a:p>
          <a:p>
            <a:pPr marL="45720" indent="0" algn="ctr">
              <a:buNone/>
            </a:pPr>
            <a:r>
              <a:rPr lang="es-CO" dirty="0" smtClean="0"/>
              <a:t>Jesús se siente filis al hacer el negocio </a:t>
            </a:r>
            <a:r>
              <a:rPr lang="es-CO" dirty="0"/>
              <a:t>d</a:t>
            </a:r>
            <a:r>
              <a:rPr lang="es-CO" dirty="0" smtClean="0"/>
              <a:t>el trueque: le damos nuestros pecados, y Él nos da su perdón, nos quita el pecado para arrojarlo a lo profundo del mar y </a:t>
            </a:r>
            <a:r>
              <a:rPr lang="es-CO" dirty="0" smtClean="0"/>
              <a:t>olvidarlo.</a:t>
            </a:r>
            <a:endParaRPr lang="es-CO" dirty="0" smtClean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es-CO" dirty="0" smtClean="0"/>
              <a:t> </a:t>
            </a:r>
            <a:r>
              <a:rPr lang="es-CO" sz="2800" dirty="0"/>
              <a:t>Les dice: «</a:t>
            </a:r>
            <a:r>
              <a:rPr lang="es-CO" sz="2800" b="1" dirty="0"/>
              <a:t>Venid a Mí todos los que estáis rendidos bajo vuestras cargas</a:t>
            </a:r>
            <a:r>
              <a:rPr lang="es-CO" sz="2800" dirty="0"/>
              <a:t>.»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8" y="3284984"/>
            <a:ext cx="64807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La palabra fácil es jréstós en griego, que quiere decir realmente que ENCAJA BIEN. Los yugos de los bueyes se hacían en Palestina, como en España, de madera; se llevaba el buey al carpintero para que le tomara las medidas; luego se desbastaba la madera, y se llevaba otra vez al buey para probar si le ajustaba bien, para que no le hiciera daño en la testuz al paciente animal.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429000"/>
            <a:ext cx="201622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88952" y="5897137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Es decir: que el yugo se hacía a medida, como una prenda de vestir, para que le encajara bien al </a:t>
            </a:r>
            <a:r>
              <a:rPr lang="es-CO" dirty="0" smtClean="0"/>
              <a:t>buey, de tal forma que no lo lastimara.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9799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80999" y="1844825"/>
            <a:ext cx="8407893" cy="1656183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s-CO" sz="2400" dirty="0" smtClean="0"/>
              <a:t>En </a:t>
            </a:r>
            <a:r>
              <a:rPr lang="es-CO" sz="2400" dirty="0"/>
              <a:t>aquellos días, como ahora en muchos sitios, los talleres tenían lemas y carteles encima de la puerta; y se ha sugerido que los del taller de Jesús eran un yugo y la </a:t>
            </a:r>
            <a:r>
              <a:rPr lang="es-CO" sz="2400" dirty="0" smtClean="0"/>
              <a:t>frase: </a:t>
            </a:r>
            <a:r>
              <a:rPr lang="es-CO" sz="2400" dirty="0"/>
              <a:t>" MIS YUGOS ENCAJAN BIEN». </a:t>
            </a:r>
            <a:endParaRPr lang="es-CO" sz="2400" dirty="0" smtClean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381000" y="188641"/>
            <a:ext cx="8381260" cy="1368152"/>
          </a:xfrm>
          <a:solidFill>
            <a:srgbClr val="002060"/>
          </a:solidFill>
        </p:spPr>
        <p:txBody>
          <a:bodyPr/>
          <a:lstStyle/>
          <a:p>
            <a:r>
              <a:rPr lang="es-CO" sz="2000" dirty="0"/>
              <a:t>Cuenta una leyenda que Jesús hacía los mejores yugos de bueyes de toda Galilea, y que iban a Su taller de todas partes a comprarle los yugos para los animales.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3717032"/>
            <a:ext cx="56166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Jesús dice: «Mi yugo encaja bien.» Lo que esto quiere decir es: "</a:t>
            </a:r>
            <a:r>
              <a:rPr lang="es-CO" sz="2400" b="1" u="sng" dirty="0"/>
              <a:t>La vida que Yo te doy no es una carga que te desuelle; tu misión está diseñada a tu medida para que te vaya bien</a:t>
            </a:r>
            <a:r>
              <a:rPr lang="es-CO" sz="2400" dirty="0"/>
              <a:t>.» Lo que quiera que sea que Dios nos proponga encajará exactamente con nuestras necesidades y habilidades</a:t>
            </a:r>
            <a:r>
              <a:rPr lang="es-CO" dirty="0"/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424" y="3914173"/>
            <a:ext cx="2448272" cy="241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3051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806274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es-CO" sz="2800" b="1" u="sng" dirty="0" smtClean="0"/>
              <a:t>¿Qué es lo que hace que la carga sea ligera?</a:t>
            </a:r>
          </a:p>
          <a:p>
            <a:pPr marL="45720" indent="0" algn="ctr">
              <a:buNone/>
            </a:pPr>
            <a:r>
              <a:rPr lang="es-CO" dirty="0" smtClean="0"/>
              <a:t>No </a:t>
            </a:r>
            <a:r>
              <a:rPr lang="es-CO" dirty="0"/>
              <a:t>es que sea siempre fácil de llevar; pero se nos impone con amor; se nos propone llevarla con amor; el amor hace ligeras hasta las cargas más pesadas. </a:t>
            </a:r>
            <a:endParaRPr lang="es-CO" dirty="0" smtClean="0"/>
          </a:p>
          <a:p>
            <a:pPr marL="45720" indent="0" algn="ctr">
              <a:buNone/>
            </a:pPr>
            <a:r>
              <a:rPr lang="es-CO" dirty="0" smtClean="0"/>
              <a:t>Cuando </a:t>
            </a:r>
            <a:r>
              <a:rPr lang="es-CO" dirty="0"/>
              <a:t>recordamos el amor de Dios, cuando nos damos cuenta de que nuestra carga es amar a Dios y amar a nuestros semejantes, entonces nuestra carga se convierte en nuestra canción. </a:t>
            </a:r>
            <a:endParaRPr lang="es-CO" dirty="0" smtClean="0"/>
          </a:p>
          <a:p>
            <a:pPr marL="4572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Se </a:t>
            </a:r>
            <a:r>
              <a:rPr lang="es-CO" b="1" dirty="0">
                <a:solidFill>
                  <a:srgbClr val="0070C0"/>
                </a:solidFill>
              </a:rPr>
              <a:t>cuenta que </a:t>
            </a:r>
            <a:r>
              <a:rPr lang="es-CO" b="1" dirty="0" smtClean="0">
                <a:solidFill>
                  <a:srgbClr val="0070C0"/>
                </a:solidFill>
              </a:rPr>
              <a:t>un hombre </a:t>
            </a:r>
            <a:r>
              <a:rPr lang="es-CO" b="1" dirty="0">
                <a:solidFill>
                  <a:srgbClr val="0070C0"/>
                </a:solidFill>
              </a:rPr>
              <a:t>se encontró una vez a un chiquillo que llevaba a cuestas a otro aún más pequeño, que era cojo. «Esa es mucha carga para que tú la lleves,» le dijo el hombre. Y el chiquillo respondió: "No es una carga, señor; es mi hermanito.» </a:t>
            </a:r>
            <a:endParaRPr lang="es-CO" b="1" dirty="0" smtClean="0">
              <a:solidFill>
                <a:srgbClr val="0070C0"/>
              </a:solidFill>
            </a:endParaRPr>
          </a:p>
          <a:p>
            <a:pPr marL="4572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Es así como la </a:t>
            </a:r>
            <a:r>
              <a:rPr lang="es-CO" b="1" dirty="0">
                <a:solidFill>
                  <a:srgbClr val="0070C0"/>
                </a:solidFill>
              </a:rPr>
              <a:t>carga que se impone con amor y se lleva con amor es siempre ligera</a:t>
            </a:r>
            <a:r>
              <a:rPr lang="es-CO" b="1" dirty="0" smtClean="0">
                <a:solidFill>
                  <a:srgbClr val="0070C0"/>
                </a:solidFill>
              </a:rPr>
              <a:t>.</a:t>
            </a:r>
            <a:endParaRPr lang="es-CO" b="1" dirty="0">
              <a:solidFill>
                <a:srgbClr val="0070C0"/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sz="2800" dirty="0"/>
              <a:t>Jesús dice: "Mi carga es ligera.» Como decía un rabino: «Mi carga se ha convertido en mi </a:t>
            </a:r>
            <a:r>
              <a:rPr lang="es-CO" sz="2800" dirty="0" smtClean="0"/>
              <a:t>canción»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8456168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0999" y="1719071"/>
            <a:ext cx="5415137" cy="2911245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s-CO" sz="3600" dirty="0" smtClean="0"/>
              <a:t>«Yo </a:t>
            </a:r>
            <a:r>
              <a:rPr lang="es-CO" sz="3600" dirty="0"/>
              <a:t>deshice como una nube tus rebeliones, y como niebla tus pecados; vuélvete a mí, porque yo te </a:t>
            </a:r>
            <a:r>
              <a:rPr lang="es-CO" sz="3600" dirty="0" smtClean="0"/>
              <a:t>redimí».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es-CO" sz="3600" b="1" dirty="0" smtClean="0"/>
              <a:t>Leamos Isaías </a:t>
            </a:r>
            <a:r>
              <a:rPr lang="es-CO" sz="3600" b="1" dirty="0"/>
              <a:t>44:22</a:t>
            </a:r>
            <a:r>
              <a:rPr lang="es-CO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72816"/>
            <a:ext cx="2873896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619672" y="4804275"/>
            <a:ext cx="57574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 smtClean="0">
                <a:solidFill>
                  <a:srgbClr val="FF0000"/>
                </a:solidFill>
              </a:rPr>
              <a:t>Así como </a:t>
            </a:r>
            <a:r>
              <a:rPr lang="es-CO" sz="2800" i="1" dirty="0">
                <a:solidFill>
                  <a:srgbClr val="FF0000"/>
                </a:solidFill>
              </a:rPr>
              <a:t>el sol y el viento dispersan las nubes, en la misma forma Dios hace desaparecer las transgresiones de su pueblo. </a:t>
            </a:r>
            <a:r>
              <a:rPr lang="es-CO" sz="2800" i="1" dirty="0" smtClean="0">
                <a:solidFill>
                  <a:srgbClr val="FF0000"/>
                </a:solidFill>
              </a:rPr>
              <a:t>Amen.</a:t>
            </a:r>
            <a:endParaRPr lang="es-CO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04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734265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marL="45720" indent="0" algn="ctr">
              <a:buNone/>
            </a:pPr>
            <a:endParaRPr lang="es-CO" dirty="0" smtClean="0"/>
          </a:p>
          <a:p>
            <a:pPr marL="45720" indent="0" algn="ctr">
              <a:buNone/>
            </a:pPr>
            <a:r>
              <a:rPr lang="es-CO" dirty="0" smtClean="0"/>
              <a:t>«</a:t>
            </a:r>
            <a:r>
              <a:rPr lang="es-CO" sz="2400" dirty="0" smtClean="0"/>
              <a:t>¿Qué </a:t>
            </a:r>
            <a:r>
              <a:rPr lang="es-CO" sz="2400" dirty="0"/>
              <a:t>Dios como tú, que perdona la maldad, y olvida el pecado del remanente de su heredad? No retuvo para siempre su enojo, porque se deleita en misericordia. </a:t>
            </a:r>
          </a:p>
          <a:p>
            <a:pPr marL="45720" indent="0" algn="ctr">
              <a:buNone/>
            </a:pPr>
            <a:r>
              <a:rPr lang="es-CO" sz="2400" dirty="0"/>
              <a:t>19 El volverá a tener misericordia de nosotros; sepultará nuestras iniquidades, y echará en lo profundo del mar todos nuestros </a:t>
            </a:r>
            <a:r>
              <a:rPr lang="es-CO" sz="2400" dirty="0" smtClean="0"/>
              <a:t>pecados. 20 </a:t>
            </a:r>
            <a:r>
              <a:rPr lang="es-CO" sz="2400" dirty="0"/>
              <a:t>Cumplirás la verdad a Jacob, y a Abraham la misericordia, que juraste a nuestros padres desde tiempos antiguos</a:t>
            </a:r>
            <a:r>
              <a:rPr lang="es-CO" sz="2400" dirty="0" smtClean="0"/>
              <a:t>.»</a:t>
            </a:r>
            <a:endParaRPr lang="es-CO" sz="24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81260" cy="1054394"/>
          </a:xfrm>
          <a:solidFill>
            <a:srgbClr val="FFC000"/>
          </a:solidFill>
        </p:spPr>
        <p:txBody>
          <a:bodyPr/>
          <a:lstStyle/>
          <a:p>
            <a:r>
              <a:rPr lang="es-CO" sz="4400" b="1" dirty="0">
                <a:solidFill>
                  <a:srgbClr val="002060"/>
                </a:solidFill>
              </a:rPr>
              <a:t>Miqueas 7:18-20.</a:t>
            </a:r>
          </a:p>
        </p:txBody>
      </p:sp>
    </p:spTree>
    <p:extLst>
      <p:ext uri="{BB962C8B-B14F-4D97-AF65-F5344CB8AC3E}">
        <p14:creationId xmlns:p14="http://schemas.microsoft.com/office/powerpoint/2010/main" val="69245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76491" y="1628800"/>
            <a:ext cx="8407893" cy="1493905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es-CO" sz="3200" b="1" dirty="0" smtClean="0"/>
              <a:t>«He </a:t>
            </a:r>
            <a:r>
              <a:rPr lang="es-CO" sz="3200" b="1" dirty="0"/>
              <a:t>aquí que yo les traeré sanidad y medicina; y los curaré, y les revelaré abundancia de paz y de </a:t>
            </a:r>
            <a:r>
              <a:rPr lang="es-CO" sz="3200" b="1" dirty="0" smtClean="0"/>
              <a:t>verdad».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s-CO" sz="4400" b="1" dirty="0">
                <a:solidFill>
                  <a:srgbClr val="002060"/>
                </a:solidFill>
              </a:rPr>
              <a:t>Jeremías 33:6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255725"/>
            <a:ext cx="2942828" cy="33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95536" y="346578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dirty="0"/>
              <a:t>Dios deja a un lado la consideración del castigo de su pueblo y se ocupa de la promesa de su restauración, cuando disfrutaría de “abundancia de paz y de verdad”, en el reino de los cielos</a:t>
            </a:r>
            <a:r>
              <a:rPr lang="es-CO" sz="2400" dirty="0" smtClean="0"/>
              <a:t>. Amen.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4287055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878281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es-CO" sz="2400" dirty="0"/>
              <a:t>Van Dolson cuenta la historia de un anciano que era un buen cristiano y amaba mucho al Señor. No tenía mucha educación formal, pero siempre alababa a Dios sin importar dónde estuviera. </a:t>
            </a:r>
            <a:r>
              <a:rPr lang="es-CO" sz="2400" dirty="0" smtClean="0"/>
              <a:t>De </a:t>
            </a:r>
            <a:r>
              <a:rPr lang="es-CO" sz="2400" dirty="0"/>
              <a:t>manera especial, en la iglesia se escuchaba su fuerte «</a:t>
            </a:r>
            <a:r>
              <a:rPr lang="es-CO" sz="2400" b="1" u="sng" dirty="0" smtClean="0"/>
              <a:t>amén»</a:t>
            </a:r>
            <a:r>
              <a:rPr lang="es-CO" sz="2400" dirty="0" smtClean="0"/>
              <a:t>, </a:t>
            </a:r>
            <a:r>
              <a:rPr lang="es-CO" sz="2400" dirty="0"/>
              <a:t>siempre que se decía o hacía algo que glorificara al Señor.</a:t>
            </a:r>
          </a:p>
          <a:p>
            <a:r>
              <a:rPr lang="es-CO" sz="2400" dirty="0"/>
              <a:t> </a:t>
            </a:r>
            <a:r>
              <a:rPr lang="es-CO" sz="2400" dirty="0" smtClean="0"/>
              <a:t>Un </a:t>
            </a:r>
            <a:r>
              <a:rPr lang="es-CO" sz="2400" dirty="0"/>
              <a:t>médico miembro de aquella iglesia se molestó con el anciano porque decía «amén, en voz alta y con mucha frecuencia. Cierto día, el ancianito fue a ver al médico por una dolencia que, aunque no muy grave, requería ayuda médica. El médico, más que curar al anciano, quería impedir que dijera «amén, tan a menudo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s-CO" sz="5400" b="1" cap="none" dirty="0" smtClean="0">
                <a:solidFill>
                  <a:srgbClr val="002060"/>
                </a:solidFill>
              </a:rPr>
              <a:t>ILUSTRACIÓN</a:t>
            </a:r>
            <a:endParaRPr lang="es-CO" sz="5400" b="1" cap="non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85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806273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encuentra en él algo para lo que pueda decir ,amén», dígalo en voz alta, como en la iglesia, de modo que pueda oírlo desde mi consultorio. </a:t>
            </a:r>
          </a:p>
          <a:p>
            <a:pPr marL="45720" indent="0" algn="ctr">
              <a:buNone/>
            </a:pPr>
            <a:r>
              <a:rPr lang="es-CO" dirty="0" smtClean="0"/>
              <a:t>Apenas </a:t>
            </a:r>
            <a:r>
              <a:rPr lang="es-CO" dirty="0"/>
              <a:t>se hubo retirado, el médico escuchó un fuerte «</a:t>
            </a:r>
            <a:r>
              <a:rPr lang="es-CO" b="1" u="sng" dirty="0"/>
              <a:t>amén</a:t>
            </a:r>
            <a:r>
              <a:rPr lang="es-CO" dirty="0"/>
              <a:t>». </a:t>
            </a:r>
            <a:r>
              <a:rPr lang="es-CO" dirty="0" smtClean="0"/>
              <a:t>El medico volvió </a:t>
            </a:r>
            <a:r>
              <a:rPr lang="es-CO" dirty="0"/>
              <a:t>corriendo a la sala de espera y preguntó al anciano: -¿Qué encontró en ese libro para gritar «amén</a:t>
            </a:r>
            <a:r>
              <a:rPr lang="es-CO" dirty="0" smtClean="0"/>
              <a:t>»?  -</a:t>
            </a:r>
            <a:r>
              <a:rPr lang="es-CO" dirty="0"/>
              <a:t>Bueno, apenas tomé el libro -le respondió el anciano- y lo abrí encontré que una expedición al Pacífico Occidental había descubierto un lugar donde el océano tiene una profundidad de </a:t>
            </a:r>
            <a:r>
              <a:rPr lang="es-CO" b="1" u="sng" dirty="0" smtClean="0"/>
              <a:t>ONCE MIL METROS</a:t>
            </a:r>
            <a:r>
              <a:rPr lang="es-CO" dirty="0" smtClean="0"/>
              <a:t>. </a:t>
            </a:r>
            <a:r>
              <a:rPr lang="es-CO" dirty="0"/>
              <a:t>¡Alabado sea el Señor!</a:t>
            </a:r>
          </a:p>
          <a:p>
            <a:pPr marL="45720" indent="0" algn="ctr">
              <a:buNone/>
            </a:pPr>
            <a:r>
              <a:rPr lang="es-CO" dirty="0"/>
              <a:t> </a:t>
            </a:r>
            <a:r>
              <a:rPr lang="es-CO" dirty="0" smtClean="0"/>
              <a:t>-¿</a:t>
            </a:r>
            <a:r>
              <a:rPr lang="es-CO" dirty="0"/>
              <a:t>Por qué lo alegra saber que el mar es tan profundo</a:t>
            </a:r>
            <a:r>
              <a:rPr lang="es-CO" dirty="0" smtClean="0"/>
              <a:t>? -</a:t>
            </a:r>
            <a:r>
              <a:rPr lang="es-CO" dirty="0"/>
              <a:t>Porque la Biblia dice que Dios arroja todos mis pecados a lo profundo del </a:t>
            </a:r>
            <a:r>
              <a:rPr lang="es-CO" dirty="0" smtClean="0"/>
              <a:t>mar. Hay </a:t>
            </a:r>
            <a:r>
              <a:rPr lang="es-CO" dirty="0"/>
              <a:t>once kilómetros de agua sobre ellos. ¡Alabado sea el Señor</a:t>
            </a:r>
            <a:r>
              <a:rPr lang="es-CO" dirty="0" smtClean="0"/>
              <a:t>!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404664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-</a:t>
            </a:r>
            <a:r>
              <a:rPr lang="es-CO" sz="2800" dirty="0">
                <a:solidFill>
                  <a:schemeClr val="bg1"/>
                </a:solidFill>
              </a:rPr>
              <a:t>Tardaré unos minutos en atenderlo -le dijo el médico-. Aquí tiene un libro sobre exploraciones científicas. </a:t>
            </a:r>
          </a:p>
        </p:txBody>
      </p:sp>
    </p:spTree>
    <p:extLst>
      <p:ext uri="{BB962C8B-B14F-4D97-AF65-F5344CB8AC3E}">
        <p14:creationId xmlns:p14="http://schemas.microsoft.com/office/powerpoint/2010/main" val="59635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79513" y="1719070"/>
            <a:ext cx="8784976" cy="4806273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es-CO" sz="2400" dirty="0" smtClean="0"/>
              <a:t>Han </a:t>
            </a:r>
            <a:r>
              <a:rPr lang="es-CO" sz="2400" dirty="0"/>
              <a:t>quedado tan cubiertos por la </a:t>
            </a:r>
            <a:r>
              <a:rPr lang="es-CO" sz="2400" b="1" u="sng" dirty="0" smtClean="0"/>
              <a:t>SANGRE DE CRISTO </a:t>
            </a:r>
            <a:r>
              <a:rPr lang="es-CO" sz="2400" dirty="0" smtClean="0"/>
              <a:t>que </a:t>
            </a:r>
            <a:r>
              <a:rPr lang="es-CO" sz="2400" dirty="0"/>
              <a:t>Dios mismo no los puede ver. Cuando nos perdona, los olvida. El perdón que él nos da es imposible para nosotros, a menos que nuestros corazones estén tan llenos del amor de Cristo que nos olvidemos del «</a:t>
            </a:r>
            <a:r>
              <a:rPr lang="es-CO" sz="2400" dirty="0" smtClean="0"/>
              <a:t>yo».</a:t>
            </a:r>
            <a:endParaRPr lang="es-CO" sz="2400" dirty="0"/>
          </a:p>
          <a:p>
            <a:pPr marL="45720" indent="0">
              <a:buNone/>
            </a:pPr>
            <a:endParaRPr lang="es-CO" sz="2400" dirty="0" smtClean="0"/>
          </a:p>
          <a:p>
            <a:pPr marL="45720" indent="0" algn="ctr">
              <a:buNone/>
            </a:pPr>
            <a:r>
              <a:rPr lang="es-CO" sz="2400" dirty="0" smtClean="0"/>
              <a:t>Jesús </a:t>
            </a:r>
            <a:r>
              <a:rPr lang="es-CO" sz="2400" dirty="0"/>
              <a:t>nos pide que tomemos nuestra cruz de negación del yo y lo sigamos. Pero cuando, por fe, aceptamos su cruz, descubrimos que, en cambio, él pone una corona de amor sobre nuestra cabeza. Con ella, los pensamientos de paz y amor llenan tanto nuestras almas que el amor de Cristo se refleja a todo nuestro alrededor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sz="2400" dirty="0"/>
              <a:t>Pero hay algo más que once kilómetros de agua sobre nuestros pecados. </a:t>
            </a:r>
          </a:p>
        </p:txBody>
      </p:sp>
    </p:spTree>
    <p:extLst>
      <p:ext uri="{BB962C8B-B14F-4D97-AF65-F5344CB8AC3E}">
        <p14:creationId xmlns:p14="http://schemas.microsoft.com/office/powerpoint/2010/main" val="242652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80999" y="1719070"/>
            <a:ext cx="3830961" cy="4806273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es-CO" sz="3200" i="1" dirty="0" smtClean="0">
                <a:solidFill>
                  <a:srgbClr val="FF0000"/>
                </a:solidFill>
              </a:rPr>
              <a:t>El amor </a:t>
            </a:r>
            <a:r>
              <a:rPr lang="es-CO" sz="3200" i="1" dirty="0">
                <a:solidFill>
                  <a:srgbClr val="FF0000"/>
                </a:solidFill>
              </a:rPr>
              <a:t>es el secreto para poder llevar la cruz de Jesús y tener la seguridad de que nuestros pecados están olvidados para siempre en el fondo del mar.</a:t>
            </a:r>
          </a:p>
          <a:p>
            <a:endParaRPr lang="es-CO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381000" y="355847"/>
            <a:ext cx="4046984" cy="1054394"/>
          </a:xfrm>
        </p:spPr>
        <p:txBody>
          <a:bodyPr/>
          <a:lstStyle/>
          <a:p>
            <a:r>
              <a:rPr lang="es-CO" dirty="0" smtClean="0"/>
              <a:t>Once mil metros bajo el mar</a:t>
            </a:r>
            <a:endParaRPr lang="es-CO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0"/>
            <a:ext cx="4716016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838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80999" y="1719071"/>
            <a:ext cx="5919193" cy="2934065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es-CO" sz="2400" dirty="0" smtClean="0"/>
              <a:t>Si </a:t>
            </a:r>
            <a:r>
              <a:rPr lang="es-CO" sz="2400" dirty="0"/>
              <a:t>usted desea experimentar </a:t>
            </a:r>
            <a:r>
              <a:rPr lang="es-CO" sz="2400" dirty="0" smtClean="0"/>
              <a:t>descanso </a:t>
            </a:r>
            <a:r>
              <a:rPr lang="es-CO" sz="2400" dirty="0"/>
              <a:t>espiritual, olvidarse de su pasado que quizá le atormenta,  acuda a Cristo y </a:t>
            </a:r>
            <a:r>
              <a:rPr lang="es-CO" sz="2400" dirty="0" smtClean="0"/>
              <a:t>confiésele </a:t>
            </a:r>
            <a:r>
              <a:rPr lang="es-CO" sz="2400" dirty="0"/>
              <a:t>todos sus pecados que sin duda </a:t>
            </a:r>
            <a:r>
              <a:rPr lang="es-CO" sz="2400" dirty="0" smtClean="0"/>
              <a:t>obtendrá </a:t>
            </a:r>
            <a:r>
              <a:rPr lang="es-CO" sz="2400" dirty="0"/>
              <a:t>ese descanso maravilloso que desea. Cristo le esta esperando con los brazos abiertos. 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es-CO" sz="5400" b="1" dirty="0" smtClean="0"/>
              <a:t>Conclusión</a:t>
            </a:r>
            <a:endParaRPr lang="es-CO" sz="5400" b="1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772816"/>
            <a:ext cx="248106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4826675"/>
            <a:ext cx="8673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Oremos: Padre nuestro que estas en el cielo, por favor, </a:t>
            </a:r>
            <a:r>
              <a:rPr lang="es-CO" sz="2400" dirty="0" smtClean="0">
                <a:solidFill>
                  <a:srgbClr val="FF0000"/>
                </a:solidFill>
              </a:rPr>
              <a:t>perdóname </a:t>
            </a:r>
            <a:r>
              <a:rPr lang="es-CO" sz="2400" dirty="0">
                <a:solidFill>
                  <a:srgbClr val="FF0000"/>
                </a:solidFill>
              </a:rPr>
              <a:t>todos mis pecados, que por la sangre de Cristo Jesús, me permitas no </a:t>
            </a:r>
            <a:r>
              <a:rPr lang="es-CO" sz="2400" dirty="0" smtClean="0">
                <a:solidFill>
                  <a:srgbClr val="FF0000"/>
                </a:solidFill>
              </a:rPr>
              <a:t>volver </a:t>
            </a:r>
            <a:r>
              <a:rPr lang="es-CO" sz="2400" dirty="0">
                <a:solidFill>
                  <a:srgbClr val="FF0000"/>
                </a:solidFill>
              </a:rPr>
              <a:t>a pecar, y me ayudes a cambiar cada día más y más. Gracias por escucharme. Te lo pido en el nombre ce Cristo Jesús. Amen. </a:t>
            </a:r>
          </a:p>
        </p:txBody>
      </p:sp>
    </p:spTree>
    <p:extLst>
      <p:ext uri="{BB962C8B-B14F-4D97-AF65-F5344CB8AC3E}">
        <p14:creationId xmlns:p14="http://schemas.microsoft.com/office/powerpoint/2010/main" val="124870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2932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645024"/>
            <a:ext cx="8229600" cy="2481139"/>
          </a:xfrm>
        </p:spPr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/>
              <a:t>ONCE MIL METROS DE PROFUNDIDAD</a:t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9830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adrícula">
  <a:themeElements>
    <a:clrScheme name="Cuadrícul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Cuadrícul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Cuadrícul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389</TotalTime>
  <Words>1534</Words>
  <Application>Microsoft Office PowerPoint</Application>
  <PresentationFormat>Presentación en pantalla (4:3)</PresentationFormat>
  <Paragraphs>53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Cuadrícula</vt:lpstr>
      <vt:lpstr>UNA PECULIARIDAD DE DIOS</vt:lpstr>
      <vt:lpstr>¿Sabía usted que a Dios le falla la memoria?</vt:lpstr>
      <vt:lpstr>Leamos Mateo 11:28-30.</vt:lpstr>
      <vt:lpstr> Les dice: «Venid a Mí todos los que estáis rendidos bajo vuestras cargas.»</vt:lpstr>
      <vt:lpstr>Cuenta una leyenda que Jesús hacía los mejores yugos de bueyes de toda Galilea, y que iban a Su taller de todas partes a comprarle los yugos para los animales. </vt:lpstr>
      <vt:lpstr>Jesús dice: "Mi carga es ligera.» Como decía un rabino: «Mi carga se ha convertido en mi canción»</vt:lpstr>
      <vt:lpstr>Leamos Isaías 44:22.</vt:lpstr>
      <vt:lpstr>Miqueas 7:18-20.</vt:lpstr>
      <vt:lpstr>Jeremías 33:6</vt:lpstr>
      <vt:lpstr>ILUSTRACIÓN</vt:lpstr>
      <vt:lpstr>Presentación de PowerPoint</vt:lpstr>
      <vt:lpstr>Pero hay algo más que once kilómetros de agua sobre nuestros pecados. </vt:lpstr>
      <vt:lpstr>Once mil metros bajo el mar</vt:lpstr>
      <vt:lpstr>Conclusión</vt:lpstr>
      <vt:lpstr>Presentación de PowerPoint</vt:lpstr>
      <vt:lpstr>ONCE MIL METROS DE PROFUNDIDAD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UNA PECULIARIDAD DE DIOS</dc:title>
  <dc:creator>FAMILIA FIERRO CH</dc:creator>
  <cp:lastModifiedBy>FAMILIA FIERRO CH</cp:lastModifiedBy>
  <cp:revision>55</cp:revision>
  <dcterms:created xsi:type="dcterms:W3CDTF">2013-02-18T07:56:04Z</dcterms:created>
  <dcterms:modified xsi:type="dcterms:W3CDTF">2014-03-24T03:09:54Z</dcterms:modified>
</cp:coreProperties>
</file>